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94694"/>
  </p:normalViewPr>
  <p:slideViewPr>
    <p:cSldViewPr snapToGrid="0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0CB9C-62EE-6D48-ACE9-5FB5F2B625BE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2E3C-C4E6-5141-A874-7C86A5FBF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under the worst assumption that each k-</a:t>
            </a:r>
            <a:r>
              <a:rPr lang="en-US" dirty="0" err="1"/>
              <a:t>mer</a:t>
            </a:r>
            <a:r>
              <a:rPr lang="en-US" dirty="0"/>
              <a:t> is </a:t>
            </a:r>
            <a:r>
              <a:rPr lang="en-US" dirty="0" err="1"/>
              <a:t>uniq</a:t>
            </a:r>
            <a:r>
              <a:rPr lang="en-US" dirty="0"/>
              <a:t>, and there are only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to the power of k kinds of </a:t>
            </a:r>
            <a:r>
              <a:rPr lang="en-US" altLang="zh-CN" dirty="0" err="1"/>
              <a:t>kmers</a:t>
            </a:r>
            <a:r>
              <a:rPr lang="en-US" altLang="zh-CN" dirty="0"/>
              <a:t> in total.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2E3C-C4E6-5141-A874-7C86A5FBFE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under the worst assumption that each k-</a:t>
            </a:r>
            <a:r>
              <a:rPr lang="en-US" dirty="0" err="1"/>
              <a:t>mer</a:t>
            </a:r>
            <a:r>
              <a:rPr lang="en-US" dirty="0"/>
              <a:t> is </a:t>
            </a:r>
            <a:r>
              <a:rPr lang="en-US" dirty="0" err="1"/>
              <a:t>uniq</a:t>
            </a:r>
            <a:r>
              <a:rPr lang="en-US" dirty="0"/>
              <a:t>, and there are only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to the power of k kinds of </a:t>
            </a:r>
            <a:r>
              <a:rPr lang="en-US" altLang="zh-CN" dirty="0" err="1"/>
              <a:t>kmers</a:t>
            </a:r>
            <a:r>
              <a:rPr lang="en-US" altLang="zh-CN" dirty="0"/>
              <a:t> in total.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2E3C-C4E6-5141-A874-7C86A5FBFE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7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3AC6-8C30-CDDC-E74A-F7D742F1F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13716-09AE-21F0-51E5-1F13FEC61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41F1-4D6F-E02B-88E5-C5CF387D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51AA-388B-8B5D-5276-825E7922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D487F-8F78-075D-8D8C-F29CAA67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E1C2-8E7C-7E4C-7633-532C01AD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60556-889A-F827-80AF-B4E9E16CD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124B-FE4A-D583-9C21-455AC828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82F45-EF27-803D-C81C-746329CBB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801EE-48D3-77E0-DF4E-FF9591F4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DFBC8-2E5E-DAAD-E4E1-D61EE3024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23393-2B03-1DBE-1DED-A23738ABF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04952-2BED-A4D0-B632-BCF23079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38F62-4D31-EDC7-82DE-895D00FB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1B133-1C05-9B47-B88D-D8AB7147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5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5996-3D06-C732-ACE4-3AB4C387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8AB1-5C95-34BD-10B7-5EC891EFE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CCAC2-7D0E-DACF-F4F9-B189FFF6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CAD47-8D84-027F-A6B3-E0E2B40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3C44-760D-5E80-DB6A-CBCB01C6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3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D3D4-468B-087B-D289-D0AD1D3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51766-9B22-09D6-FF13-415D51DF6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F12EE-ABD2-428B-632B-374B92FA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BB5A-A264-82E2-6B6C-BE0030B5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94F2-3CFB-B3BE-E73C-5EECE15D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2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57E7-EB40-4E9A-7A7A-0696D100A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840E0-6DBA-63F6-5A6B-15D7AD623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89AD2-2921-49DD-84F3-8A839AFE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B7C59-2281-ACCE-675C-CAB7A2E7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B6B0-CB39-C5D4-BD06-91F3EE85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B4168-5B6E-81EA-C24F-A54AD9F8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4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CD25-3692-8718-0B18-39DFD452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A5C12-79D7-BED1-BE75-BF2EC21B1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30377-CAE1-30B3-6AA8-70389A29B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2AAF1-1F5F-E105-871D-B49B5E50D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8ADCF-E384-0374-69AB-09F961146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E1669-11DD-4F1B-8700-28BE3B1F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D5ABE-026F-A6EA-AF12-05A8D6E0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9AE57-025D-BDC5-CAD9-877B7E0F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1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7C3A-8C25-2C75-F865-6CA7BDBD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93097-E7C6-5EDD-14B1-96A0DA48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38F86-0474-F235-38A7-10E7EE38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80B6-143B-0BD6-B961-4863EFEB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9E5C8-59C5-E67F-6BDA-0E5D8060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0C6B9-1FCD-F5DC-294E-7DDAFEB0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1D124-B5CA-25A7-D14E-99E3A74D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D0CB-0FEA-56B6-E3EC-79206A80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BFC8-ECBB-D8A3-B8E4-5514AAC2A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DBB90-AE25-CF1A-4BC5-940120EC8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B84CF-3765-D649-D8C8-DCEA0D5C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3E50B-CEBE-06EF-A104-7A7F779C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82FEB-AC27-1376-B035-C4579B84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2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96AC-BCF2-9444-8197-DD06BE14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2DC96E-9CFE-AE27-5B60-527F5B7C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DF387-9012-D013-5A82-DD880C4AB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C42C8-8456-D3B7-7105-54C2F02B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BFEB3-DFBA-4AED-B480-FAD2E15C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CA0D7-1AA0-27DE-EDAF-2C725E83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DB709-5DB8-D209-A627-06F4F7A2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62948-61EA-691D-39B4-3FAF62458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F6265-E34E-C0B3-B3E1-256A4FF40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06322-7C84-E644-8C2E-F1CC28C7462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7858-C584-E282-DFB6-35AB5C477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BCEF1-401D-6200-2099-41254C948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stchinchillas/CSCI548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96FB-FF80-13E0-E874-28D7F6F8B8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Computational Techniques for Genomics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Project option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5B0A8-5AAE-A93C-6878-BA774EFCB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5817"/>
            <a:ext cx="9144000" cy="1655762"/>
          </a:xfrm>
        </p:spPr>
        <p:txBody>
          <a:bodyPr/>
          <a:lstStyle/>
          <a:p>
            <a:r>
              <a:rPr lang="en-US" dirty="0"/>
              <a:t>Chuwei Xia</a:t>
            </a:r>
          </a:p>
        </p:txBody>
      </p:sp>
    </p:spTree>
    <p:extLst>
      <p:ext uri="{BB962C8B-B14F-4D97-AF65-F5344CB8AC3E}">
        <p14:creationId xmlns:p14="http://schemas.microsoft.com/office/powerpoint/2010/main" val="369389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4376057" cy="4663473"/>
          </a:xfrm>
        </p:spPr>
        <p:txBody>
          <a:bodyPr/>
          <a:lstStyle/>
          <a:p>
            <a:r>
              <a:rPr lang="en-US" dirty="0"/>
              <a:t>Alignments of the contigs</a:t>
            </a:r>
          </a:p>
          <a:p>
            <a:pPr lvl="1"/>
            <a:r>
              <a:rPr lang="en-US" dirty="0"/>
              <a:t>Contig2: Looks like a different genome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12F30-1A74-FC4B-2757-530C50CF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8" y="359953"/>
            <a:ext cx="5725886" cy="3481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60E34-1723-73F9-90ED-50E95DE2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41008"/>
            <a:ext cx="10678886" cy="28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1353800" cy="4663473"/>
          </a:xfrm>
        </p:spPr>
        <p:txBody>
          <a:bodyPr/>
          <a:lstStyle/>
          <a:p>
            <a:r>
              <a:rPr lang="en-US" dirty="0"/>
              <a:t>Genome assembly (</a:t>
            </a:r>
            <a:r>
              <a:rPr lang="en-US" dirty="0" err="1"/>
              <a:t>kmer</a:t>
            </a:r>
            <a:r>
              <a:rPr lang="en-US" dirty="0"/>
              <a:t> = 50)</a:t>
            </a:r>
          </a:p>
          <a:p>
            <a:pPr lvl="1"/>
            <a:r>
              <a:rPr lang="en-US" sz="2000" dirty="0"/>
              <a:t>Applied algorithm: DFS,                                               taken.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4A26E-D24D-F9FE-C5BD-9C819BB5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21" y="1859086"/>
            <a:ext cx="2523056" cy="187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52523-72F6-58F1-74F2-DCADF3E0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1" y="2698190"/>
            <a:ext cx="5312229" cy="283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FA6DE-79C8-1106-CB3F-B49A02328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8" y="2576787"/>
            <a:ext cx="6921255" cy="3074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5A25F-615C-966D-E587-2F8DC9B96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264" y="5764721"/>
            <a:ext cx="5626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1353800" cy="4663473"/>
          </a:xfrm>
        </p:spPr>
        <p:txBody>
          <a:bodyPr/>
          <a:lstStyle/>
          <a:p>
            <a:r>
              <a:rPr lang="en-US" dirty="0"/>
              <a:t>Genome assembly (</a:t>
            </a:r>
            <a:r>
              <a:rPr lang="en-US" dirty="0" err="1"/>
              <a:t>kmer</a:t>
            </a:r>
            <a:r>
              <a:rPr lang="en-US" dirty="0"/>
              <a:t> = 10)</a:t>
            </a:r>
          </a:p>
          <a:p>
            <a:pPr lvl="1"/>
            <a:r>
              <a:rPr lang="en-US" sz="2000" dirty="0"/>
              <a:t>Applied algorithm: DFS,                                              taken.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A631-7BE4-6B8E-3C41-894E5DF7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6" y="2708836"/>
            <a:ext cx="6974408" cy="262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72C16-6216-5EDF-9DAB-308D0490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61" y="1828800"/>
            <a:ext cx="2457439" cy="228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AC3C8-40EF-26DF-2DDF-A6EE35D9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76" y="2468242"/>
            <a:ext cx="4424518" cy="29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3760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63AEB-A21C-505B-202B-14D1CBBCF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1524000"/>
                <a:ext cx="11713029" cy="4467329"/>
              </a:xfrm>
            </p:spPr>
            <p:txBody>
              <a:bodyPr/>
              <a:lstStyle/>
              <a:p>
                <a:r>
                  <a:rPr lang="en-US" dirty="0"/>
                  <a:t>Successfully assembled a long contig of the </a:t>
                </a:r>
                <a:r>
                  <a:rPr lang="en-US" dirty="0" err="1"/>
                  <a:t>sars</a:t>
                </a:r>
                <a:r>
                  <a:rPr lang="en-US" dirty="0"/>
                  <a:t> spike protein gene.</a:t>
                </a:r>
              </a:p>
              <a:p>
                <a:r>
                  <a:rPr lang="en-US" dirty="0"/>
                  <a:t>The choose of </a:t>
                </a:r>
                <a:r>
                  <a:rPr lang="en-US" dirty="0" err="1"/>
                  <a:t>kmer’s</a:t>
                </a:r>
                <a:r>
                  <a:rPr lang="en-US" dirty="0"/>
                  <a:t> length:</a:t>
                </a:r>
              </a:p>
              <a:p>
                <a:pPr lvl="1"/>
                <a:r>
                  <a:rPr lang="en-US" dirty="0"/>
                  <a:t>If m represent length of the reads, n represent the amount of the reads, and k represent the </a:t>
                </a:r>
                <a:r>
                  <a:rPr lang="en-US" dirty="0" err="1"/>
                  <a:t>kmer’s</a:t>
                </a:r>
                <a:r>
                  <a:rPr lang="en-US" dirty="0"/>
                  <a:t> length, then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&gt; (m-k+1)n, roughly: </a:t>
                </a:r>
                <a:r>
                  <a:rPr lang="en-US" altLang="zh-CN" dirty="0"/>
                  <a:t>k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this project, n=5000, m=150, so k at least should greater than </a:t>
                </a:r>
                <a:r>
                  <a:rPr lang="en-US" altLang="zh-CN" dirty="0"/>
                  <a:t>10.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 can see when k=10, there is only one component in the graph with many loops. </a:t>
                </a:r>
              </a:p>
              <a:p>
                <a:pPr lvl="1"/>
                <a:r>
                  <a:rPr lang="en-US" dirty="0"/>
                  <a:t>Large k cause fragmentation,  small k cause loops (artifacts of duplication). Both large k and small k consume more time (large k -&gt; more nodes, small k -&gt; more edges).</a:t>
                </a:r>
              </a:p>
              <a:p>
                <a:r>
                  <a:rPr lang="en-US" dirty="0"/>
                  <a:t>Future work:</a:t>
                </a:r>
              </a:p>
              <a:p>
                <a:pPr lvl="1"/>
                <a:r>
                  <a:rPr lang="en-US" dirty="0"/>
                  <a:t>Single-cell genome assembly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63AEB-A21C-505B-202B-14D1CBBCF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1524000"/>
                <a:ext cx="11713029" cy="4467329"/>
              </a:xfrm>
              <a:blipFill>
                <a:blip r:embed="rId3"/>
                <a:stretch>
                  <a:fillRect l="-866" t="-2557" r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98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3760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Code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1524000"/>
            <a:ext cx="11713029" cy="4467329"/>
          </a:xfrm>
        </p:spPr>
        <p:txBody>
          <a:bodyPr/>
          <a:lstStyle/>
          <a:p>
            <a:r>
              <a:rPr lang="en-US" dirty="0"/>
              <a:t>The scripts for Final project can be found under my </a:t>
            </a:r>
            <a:r>
              <a:rPr lang="en-US" dirty="0" err="1"/>
              <a:t>Github</a:t>
            </a:r>
            <a:r>
              <a:rPr lang="en-US" dirty="0"/>
              <a:t> repo CSCI5481: </a:t>
            </a:r>
            <a:r>
              <a:rPr lang="en-US" dirty="0">
                <a:hlinkClick r:id="rId3"/>
              </a:rPr>
              <a:t>https://github.com/blastchinchillas/CSCI5481.git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51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Basic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663473"/>
          </a:xfrm>
        </p:spPr>
        <p:txBody>
          <a:bodyPr/>
          <a:lstStyle/>
          <a:p>
            <a:r>
              <a:rPr lang="en-US" dirty="0"/>
              <a:t>Ideal situation: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 situation:</a:t>
            </a:r>
          </a:p>
        </p:txBody>
      </p:sp>
      <p:pic>
        <p:nvPicPr>
          <p:cNvPr id="5" name="Graphic 4" descr="DNA with solid fill">
            <a:extLst>
              <a:ext uri="{FF2B5EF4-FFF2-40B4-BE49-F238E27FC236}">
                <a16:creationId xmlns:a16="http://schemas.microsoft.com/office/drawing/2014/main" id="{424CF562-58E2-B163-9ADE-07820FB93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0571" y="2166257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11FDA8-4D3A-EE71-5B7E-867F9D338802}"/>
              </a:ext>
            </a:extLst>
          </p:cNvPr>
          <p:cNvCxnSpPr>
            <a:cxnSpLocks/>
          </p:cNvCxnSpPr>
          <p:nvPr/>
        </p:nvCxnSpPr>
        <p:spPr>
          <a:xfrm>
            <a:off x="2960914" y="2623457"/>
            <a:ext cx="12670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10127B-3B6F-E85B-44DE-7D577B08BC53}"/>
              </a:ext>
            </a:extLst>
          </p:cNvPr>
          <p:cNvSpPr txBox="1"/>
          <p:nvPr/>
        </p:nvSpPr>
        <p:spPr>
          <a:xfrm>
            <a:off x="3115490" y="2254125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amplify</a:t>
            </a:r>
          </a:p>
        </p:txBody>
      </p:sp>
      <p:pic>
        <p:nvPicPr>
          <p:cNvPr id="10" name="Graphic 9" descr="DNA with solid fill">
            <a:extLst>
              <a:ext uri="{FF2B5EF4-FFF2-40B4-BE49-F238E27FC236}">
                <a16:creationId xmlns:a16="http://schemas.microsoft.com/office/drawing/2014/main" id="{AC40AD43-BC49-D0D6-110C-45DC0376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7013" y="1709057"/>
            <a:ext cx="914400" cy="914400"/>
          </a:xfrm>
          <a:prstGeom prst="rect">
            <a:avLst/>
          </a:prstGeom>
        </p:spPr>
      </p:pic>
      <p:pic>
        <p:nvPicPr>
          <p:cNvPr id="11" name="Graphic 10" descr="DNA with solid fill">
            <a:extLst>
              <a:ext uri="{FF2B5EF4-FFF2-40B4-BE49-F238E27FC236}">
                <a16:creationId xmlns:a16="http://schemas.microsoft.com/office/drawing/2014/main" id="{0236636E-8CBF-E05E-311D-68349BEC6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1075" y="2254125"/>
            <a:ext cx="914400" cy="914400"/>
          </a:xfrm>
          <a:prstGeom prst="rect">
            <a:avLst/>
          </a:prstGeom>
        </p:spPr>
      </p:pic>
      <p:pic>
        <p:nvPicPr>
          <p:cNvPr id="12" name="Graphic 11" descr="DNA with solid fill">
            <a:extLst>
              <a:ext uri="{FF2B5EF4-FFF2-40B4-BE49-F238E27FC236}">
                <a16:creationId xmlns:a16="http://schemas.microsoft.com/office/drawing/2014/main" id="{02D705DC-816F-AAF8-5958-A41A08F2D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9297" y="2482334"/>
            <a:ext cx="914400" cy="914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0EBDBB-3EA5-EE50-B684-703755A85AF5}"/>
              </a:ext>
            </a:extLst>
          </p:cNvPr>
          <p:cNvCxnSpPr>
            <a:cxnSpLocks/>
          </p:cNvCxnSpPr>
          <p:nvPr/>
        </p:nvCxnSpPr>
        <p:spPr>
          <a:xfrm>
            <a:off x="5745475" y="2623457"/>
            <a:ext cx="12670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EB4479-8868-5511-62CA-0371A13FF2BD}"/>
              </a:ext>
            </a:extLst>
          </p:cNvPr>
          <p:cNvSpPr txBox="1"/>
          <p:nvPr/>
        </p:nvSpPr>
        <p:spPr>
          <a:xfrm>
            <a:off x="5682337" y="2254125"/>
            <a:ext cx="143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EAA289-B30F-D8F5-5DC7-5F67ED9ABD04}"/>
              </a:ext>
            </a:extLst>
          </p:cNvPr>
          <p:cNvCxnSpPr>
            <a:cxnSpLocks/>
          </p:cNvCxnSpPr>
          <p:nvPr/>
        </p:nvCxnSpPr>
        <p:spPr>
          <a:xfrm>
            <a:off x="2960914" y="5403686"/>
            <a:ext cx="12670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0BEC92-7656-24D5-99DF-84341726B4AC}"/>
              </a:ext>
            </a:extLst>
          </p:cNvPr>
          <p:cNvSpPr txBox="1"/>
          <p:nvPr/>
        </p:nvSpPr>
        <p:spPr>
          <a:xfrm>
            <a:off x="3115490" y="5034354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amplify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54E6DF-DB08-77EC-CA19-53A65ED656EF}"/>
              </a:ext>
            </a:extLst>
          </p:cNvPr>
          <p:cNvCxnSpPr>
            <a:cxnSpLocks/>
          </p:cNvCxnSpPr>
          <p:nvPr/>
        </p:nvCxnSpPr>
        <p:spPr>
          <a:xfrm>
            <a:off x="5745475" y="5403686"/>
            <a:ext cx="12670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9A8B16-4605-DD02-D96E-5C23B4BCD86E}"/>
              </a:ext>
            </a:extLst>
          </p:cNvPr>
          <p:cNvSpPr txBox="1"/>
          <p:nvPr/>
        </p:nvSpPr>
        <p:spPr>
          <a:xfrm>
            <a:off x="5682337" y="5034354"/>
            <a:ext cx="143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pic>
        <p:nvPicPr>
          <p:cNvPr id="24" name="Graphic 23" descr="DNA with solid fill">
            <a:extLst>
              <a:ext uri="{FF2B5EF4-FFF2-40B4-BE49-F238E27FC236}">
                <a16:creationId xmlns:a16="http://schemas.microsoft.com/office/drawing/2014/main" id="{EA78A730-D6B6-4C26-6F20-ED70454C2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326" y="4489286"/>
            <a:ext cx="914400" cy="914400"/>
          </a:xfrm>
          <a:prstGeom prst="rect">
            <a:avLst/>
          </a:prstGeom>
        </p:spPr>
      </p:pic>
      <p:pic>
        <p:nvPicPr>
          <p:cNvPr id="25" name="Graphic 24" descr="DNA with solid fill">
            <a:extLst>
              <a:ext uri="{FF2B5EF4-FFF2-40B4-BE49-F238E27FC236}">
                <a16:creationId xmlns:a16="http://schemas.microsoft.com/office/drawing/2014/main" id="{9683CFE8-ADC9-F8E9-71F3-23F423A24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7388" y="5034354"/>
            <a:ext cx="914400" cy="914400"/>
          </a:xfrm>
          <a:prstGeom prst="rect">
            <a:avLst/>
          </a:prstGeom>
        </p:spPr>
      </p:pic>
      <p:pic>
        <p:nvPicPr>
          <p:cNvPr id="26" name="Graphic 25" descr="DNA with solid fill">
            <a:extLst>
              <a:ext uri="{FF2B5EF4-FFF2-40B4-BE49-F238E27FC236}">
                <a16:creationId xmlns:a16="http://schemas.microsoft.com/office/drawing/2014/main" id="{67931DE2-FA7B-3CC8-4D4A-1AE947F62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5610" y="5262563"/>
            <a:ext cx="914400" cy="914400"/>
          </a:xfrm>
          <a:prstGeom prst="rect">
            <a:avLst/>
          </a:prstGeom>
        </p:spPr>
      </p:pic>
      <p:pic>
        <p:nvPicPr>
          <p:cNvPr id="27" name="Graphic 26" descr="DNA with solid fill">
            <a:extLst>
              <a:ext uri="{FF2B5EF4-FFF2-40B4-BE49-F238E27FC236}">
                <a16:creationId xmlns:a16="http://schemas.microsoft.com/office/drawing/2014/main" id="{37D0D63D-857E-67AE-CA16-51FFDFD33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2178" y="5508436"/>
            <a:ext cx="914400" cy="914400"/>
          </a:xfrm>
          <a:prstGeom prst="rect">
            <a:avLst/>
          </a:prstGeom>
        </p:spPr>
      </p:pic>
      <p:pic>
        <p:nvPicPr>
          <p:cNvPr id="28" name="Graphic 27" descr="DNA with solid fill">
            <a:extLst>
              <a:ext uri="{FF2B5EF4-FFF2-40B4-BE49-F238E27FC236}">
                <a16:creationId xmlns:a16="http://schemas.microsoft.com/office/drawing/2014/main" id="{0A1CD764-0237-785F-9729-090B9C53E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37161" y="4234543"/>
            <a:ext cx="914400" cy="914400"/>
          </a:xfrm>
          <a:prstGeom prst="rect">
            <a:avLst/>
          </a:prstGeom>
        </p:spPr>
      </p:pic>
      <p:pic>
        <p:nvPicPr>
          <p:cNvPr id="29" name="Graphic 28" descr="DNA with solid fill">
            <a:extLst>
              <a:ext uri="{FF2B5EF4-FFF2-40B4-BE49-F238E27FC236}">
                <a16:creationId xmlns:a16="http://schemas.microsoft.com/office/drawing/2014/main" id="{48AA5548-93D6-6286-8DD3-306EEB2FC2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1658" y="4943288"/>
            <a:ext cx="914400" cy="914400"/>
          </a:xfrm>
          <a:prstGeom prst="rect">
            <a:avLst/>
          </a:prstGeom>
        </p:spPr>
      </p:pic>
      <p:pic>
        <p:nvPicPr>
          <p:cNvPr id="30" name="Graphic 29" descr="DNA with solid fill">
            <a:extLst>
              <a:ext uri="{FF2B5EF4-FFF2-40B4-BE49-F238E27FC236}">
                <a16:creationId xmlns:a16="http://schemas.microsoft.com/office/drawing/2014/main" id="{88B43B66-0011-AAB1-1DAC-450867DDA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477" y="4414077"/>
            <a:ext cx="914400" cy="914400"/>
          </a:xfrm>
          <a:prstGeom prst="rect">
            <a:avLst/>
          </a:prstGeom>
        </p:spPr>
      </p:pic>
      <p:pic>
        <p:nvPicPr>
          <p:cNvPr id="31" name="Graphic 30" descr="DNA with solid fill">
            <a:extLst>
              <a:ext uri="{FF2B5EF4-FFF2-40B4-BE49-F238E27FC236}">
                <a16:creationId xmlns:a16="http://schemas.microsoft.com/office/drawing/2014/main" id="{222B303F-0032-4903-CA0A-004F267C3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7676" y="5058175"/>
            <a:ext cx="914400" cy="914400"/>
          </a:xfrm>
          <a:prstGeom prst="rect">
            <a:avLst/>
          </a:prstGeom>
        </p:spPr>
      </p:pic>
      <p:pic>
        <p:nvPicPr>
          <p:cNvPr id="32" name="Graphic 31" descr="DNA with solid fill">
            <a:extLst>
              <a:ext uri="{FF2B5EF4-FFF2-40B4-BE49-F238E27FC236}">
                <a16:creationId xmlns:a16="http://schemas.microsoft.com/office/drawing/2014/main" id="{4B2FB958-E571-6A42-1077-A7BAD2013F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6784" y="5015299"/>
            <a:ext cx="914400" cy="914400"/>
          </a:xfrm>
          <a:prstGeom prst="rect">
            <a:avLst/>
          </a:prstGeom>
        </p:spPr>
      </p:pic>
      <p:pic>
        <p:nvPicPr>
          <p:cNvPr id="33" name="Graphic 32" descr="DNA with solid fill">
            <a:extLst>
              <a:ext uri="{FF2B5EF4-FFF2-40B4-BE49-F238E27FC236}">
                <a16:creationId xmlns:a16="http://schemas.microsoft.com/office/drawing/2014/main" id="{508CE67D-4024-4808-7A9B-D7FDC168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1576" y="4986164"/>
            <a:ext cx="914400" cy="914400"/>
          </a:xfrm>
          <a:prstGeom prst="rect">
            <a:avLst/>
          </a:prstGeom>
        </p:spPr>
      </p:pic>
      <p:pic>
        <p:nvPicPr>
          <p:cNvPr id="34" name="Graphic 33" descr="DNA with solid fill">
            <a:extLst>
              <a:ext uri="{FF2B5EF4-FFF2-40B4-BE49-F238E27FC236}">
                <a16:creationId xmlns:a16="http://schemas.microsoft.com/office/drawing/2014/main" id="{6D3B28D9-32F8-E519-37F4-99282D688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9378" y="5644554"/>
            <a:ext cx="914400" cy="914400"/>
          </a:xfrm>
          <a:prstGeom prst="rect">
            <a:avLst/>
          </a:prstGeom>
        </p:spPr>
      </p:pic>
      <p:pic>
        <p:nvPicPr>
          <p:cNvPr id="35" name="Graphic 34" descr="DNA with solid fill">
            <a:extLst>
              <a:ext uri="{FF2B5EF4-FFF2-40B4-BE49-F238E27FC236}">
                <a16:creationId xmlns:a16="http://schemas.microsoft.com/office/drawing/2014/main" id="{3682BA39-75F4-B4EF-CDC3-5DF6B8FF6C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9563" y="4349877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7AA68EB-D29D-D2B0-EBE8-DE1F077A67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3011" y="1073240"/>
            <a:ext cx="1465768" cy="27718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9633C-9CD6-9195-8B17-20193D5F74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1245" y="4128635"/>
            <a:ext cx="1795185" cy="26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9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Basic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8" y="2732690"/>
            <a:ext cx="10515600" cy="4663473"/>
          </a:xfrm>
        </p:spPr>
        <p:txBody>
          <a:bodyPr/>
          <a:lstStyle/>
          <a:p>
            <a:r>
              <a:rPr lang="en-US" dirty="0"/>
              <a:t>Ideal situation: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 situation: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96980-AC71-4C4C-1A0B-19B2AEB5AC96}"/>
              </a:ext>
            </a:extLst>
          </p:cNvPr>
          <p:cNvSpPr txBox="1"/>
          <p:nvPr/>
        </p:nvSpPr>
        <p:spPr>
          <a:xfrm>
            <a:off x="4365171" y="1262743"/>
            <a:ext cx="664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K=4                                             K=10                                               K=16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52FC09-C7C4-6E7F-039D-C757CFEC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1" y="2093569"/>
            <a:ext cx="2460171" cy="1905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B45BB1-4DC9-B030-0FB5-77953E52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60" y="2139298"/>
            <a:ext cx="2535030" cy="1842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A957E-0537-FAD3-576E-7A6776BC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2" y="2206713"/>
            <a:ext cx="2460171" cy="17927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9C945A-C708-66AB-4823-09367AD10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88" y="4525434"/>
            <a:ext cx="2343716" cy="17773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1D2513-7414-20D4-54D5-5AA3AF192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65" y="4499871"/>
            <a:ext cx="2890963" cy="17836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35BEA0-F629-B5DA-1BBC-6440E205B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290" y="4568276"/>
            <a:ext cx="3109757" cy="17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What happens in real situation?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6DD956-2786-A4D3-8015-3068854A49AB}"/>
              </a:ext>
            </a:extLst>
          </p:cNvPr>
          <p:cNvSpPr/>
          <p:nvPr/>
        </p:nvSpPr>
        <p:spPr>
          <a:xfrm>
            <a:off x="1404256" y="3439884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C3844-BDDC-6328-4131-170E3D39F6FD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1850250" y="3156858"/>
            <a:ext cx="1339264" cy="3595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C29999F-65E4-4CD0-4254-D6D0538F5C04}"/>
              </a:ext>
            </a:extLst>
          </p:cNvPr>
          <p:cNvSpPr/>
          <p:nvPr/>
        </p:nvSpPr>
        <p:spPr>
          <a:xfrm>
            <a:off x="3151254" y="2846772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43501B-F2B9-82AC-5B2A-C1670A71043D}"/>
              </a:ext>
            </a:extLst>
          </p:cNvPr>
          <p:cNvCxnSpPr>
            <a:cxnSpLocks/>
          </p:cNvCxnSpPr>
          <p:nvPr/>
        </p:nvCxnSpPr>
        <p:spPr>
          <a:xfrm>
            <a:off x="3662401" y="3108029"/>
            <a:ext cx="92048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2FD778F-C2A5-39D9-B93F-8A3BB58CB5BB}"/>
              </a:ext>
            </a:extLst>
          </p:cNvPr>
          <p:cNvSpPr/>
          <p:nvPr/>
        </p:nvSpPr>
        <p:spPr>
          <a:xfrm>
            <a:off x="4571518" y="2846772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D75F09-55FB-EBBE-3984-693C78703ED9}"/>
              </a:ext>
            </a:extLst>
          </p:cNvPr>
          <p:cNvSpPr/>
          <p:nvPr/>
        </p:nvSpPr>
        <p:spPr>
          <a:xfrm>
            <a:off x="6879450" y="3439883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99E9ED-9BA4-A6DF-BE4C-B15D56AE2D71}"/>
              </a:ext>
            </a:extLst>
          </p:cNvPr>
          <p:cNvSpPr/>
          <p:nvPr/>
        </p:nvSpPr>
        <p:spPr>
          <a:xfrm>
            <a:off x="7837714" y="3448521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9A136C-3C60-063F-0358-C88A43717320}"/>
              </a:ext>
            </a:extLst>
          </p:cNvPr>
          <p:cNvCxnSpPr>
            <a:cxnSpLocks/>
            <a:stCxn id="22" idx="6"/>
            <a:endCxn id="23" idx="1"/>
          </p:cNvCxnSpPr>
          <p:nvPr/>
        </p:nvCxnSpPr>
        <p:spPr>
          <a:xfrm>
            <a:off x="5094033" y="3108030"/>
            <a:ext cx="1861938" cy="4083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A62E3A-4CCA-33D7-14B9-DA5E0E733CC4}"/>
              </a:ext>
            </a:extLst>
          </p:cNvPr>
          <p:cNvCxnSpPr>
            <a:cxnSpLocks/>
          </p:cNvCxnSpPr>
          <p:nvPr/>
        </p:nvCxnSpPr>
        <p:spPr>
          <a:xfrm>
            <a:off x="7401965" y="3701140"/>
            <a:ext cx="4357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21FDC78-EF8F-812B-E361-5B74919480B2}"/>
              </a:ext>
            </a:extLst>
          </p:cNvPr>
          <p:cNvSpPr/>
          <p:nvPr/>
        </p:nvSpPr>
        <p:spPr>
          <a:xfrm>
            <a:off x="3853061" y="4100171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E0AA46-8DCE-483C-86CC-481D4557A813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>
            <a:off x="1926771" y="3701142"/>
            <a:ext cx="1926290" cy="6602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195F04-4592-193A-EA9C-E3C02B99544B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4354287" y="3885877"/>
            <a:ext cx="2601684" cy="4996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1A3177-89A3-27C3-D733-2D3E19533DE9}"/>
              </a:ext>
            </a:extLst>
          </p:cNvPr>
          <p:cNvCxnSpPr>
            <a:cxnSpLocks/>
          </p:cNvCxnSpPr>
          <p:nvPr/>
        </p:nvCxnSpPr>
        <p:spPr>
          <a:xfrm>
            <a:off x="8354545" y="3709779"/>
            <a:ext cx="4511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82B0D2-8B1B-A681-C172-B5778BFDF560}"/>
              </a:ext>
            </a:extLst>
          </p:cNvPr>
          <p:cNvSpPr txBox="1"/>
          <p:nvPr/>
        </p:nvSpPr>
        <p:spPr>
          <a:xfrm>
            <a:off x="8795978" y="3312306"/>
            <a:ext cx="88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……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2ED0A4B-603C-83BE-E2ED-9DCCE434F0C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985157" y="3701140"/>
            <a:ext cx="419099" cy="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BE0ECF-0057-CFF7-2C30-C4B89AE1B173}"/>
              </a:ext>
            </a:extLst>
          </p:cNvPr>
          <p:cNvSpPr txBox="1"/>
          <p:nvPr/>
        </p:nvSpPr>
        <p:spPr>
          <a:xfrm>
            <a:off x="250691" y="3301099"/>
            <a:ext cx="88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……</a:t>
            </a:r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B6CBBB8-A2A1-E58A-3E25-DB1EFCEF305A}"/>
              </a:ext>
            </a:extLst>
          </p:cNvPr>
          <p:cNvSpPr/>
          <p:nvPr/>
        </p:nvSpPr>
        <p:spPr>
          <a:xfrm>
            <a:off x="3831772" y="5243171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36D10E3-2B8C-F4E1-AB1A-49899AC0A20F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1822957" y="3915452"/>
            <a:ext cx="2008815" cy="15889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F6DF332-5CBB-E6D7-D54E-1E7283FE1C78}"/>
              </a:ext>
            </a:extLst>
          </p:cNvPr>
          <p:cNvSpPr/>
          <p:nvPr/>
        </p:nvSpPr>
        <p:spPr>
          <a:xfrm>
            <a:off x="2644587" y="2706128"/>
            <a:ext cx="3211286" cy="76541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19B592-94F5-2222-7E0F-0ECF07B6CCDD}"/>
              </a:ext>
            </a:extLst>
          </p:cNvPr>
          <p:cNvSpPr txBox="1"/>
          <p:nvPr/>
        </p:nvSpPr>
        <p:spPr>
          <a:xfrm>
            <a:off x="3737662" y="3415150"/>
            <a:ext cx="23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6E3232B-FC65-8275-8FE5-77F3D35CB981}"/>
              </a:ext>
            </a:extLst>
          </p:cNvPr>
          <p:cNvSpPr/>
          <p:nvPr/>
        </p:nvSpPr>
        <p:spPr>
          <a:xfrm>
            <a:off x="3057764" y="3942326"/>
            <a:ext cx="2472338" cy="83820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46B8D-3721-0B21-6497-A3D2DF8EE6AD}"/>
              </a:ext>
            </a:extLst>
          </p:cNvPr>
          <p:cNvSpPr txBox="1"/>
          <p:nvPr/>
        </p:nvSpPr>
        <p:spPr>
          <a:xfrm>
            <a:off x="3661301" y="4725412"/>
            <a:ext cx="23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deletion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1D54C51-2725-C562-E65B-6E7D3925E6A5}"/>
              </a:ext>
            </a:extLst>
          </p:cNvPr>
          <p:cNvSpPr/>
          <p:nvPr/>
        </p:nvSpPr>
        <p:spPr>
          <a:xfrm>
            <a:off x="2943904" y="5170541"/>
            <a:ext cx="2340827" cy="66028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E13EEF-5455-1FD0-F231-C327F6A7115F}"/>
              </a:ext>
            </a:extLst>
          </p:cNvPr>
          <p:cNvSpPr txBox="1"/>
          <p:nvPr/>
        </p:nvSpPr>
        <p:spPr>
          <a:xfrm>
            <a:off x="3151254" y="5784198"/>
            <a:ext cx="23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Truncation/mismatch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A74F8D4-D9F1-49DC-2E13-CF424068D7AB}"/>
              </a:ext>
            </a:extLst>
          </p:cNvPr>
          <p:cNvSpPr/>
          <p:nvPr/>
        </p:nvSpPr>
        <p:spPr>
          <a:xfrm>
            <a:off x="3988972" y="1721405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5B8866-D3C1-3A1A-3DD4-60B81A184A5B}"/>
              </a:ext>
            </a:extLst>
          </p:cNvPr>
          <p:cNvCxnSpPr>
            <a:cxnSpLocks/>
            <a:stCxn id="58" idx="2"/>
            <a:endCxn id="7" idx="7"/>
          </p:cNvCxnSpPr>
          <p:nvPr/>
        </p:nvCxnSpPr>
        <p:spPr>
          <a:xfrm flipH="1">
            <a:off x="1850250" y="1982663"/>
            <a:ext cx="2138722" cy="15337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A5CC08C-E212-83B4-54CF-3547E8EB8E9B}"/>
              </a:ext>
            </a:extLst>
          </p:cNvPr>
          <p:cNvCxnSpPr>
            <a:cxnSpLocks/>
            <a:stCxn id="23" idx="1"/>
            <a:endCxn id="58" idx="6"/>
          </p:cNvCxnSpPr>
          <p:nvPr/>
        </p:nvCxnSpPr>
        <p:spPr>
          <a:xfrm flipH="1" flipV="1">
            <a:off x="4511487" y="1982663"/>
            <a:ext cx="2444484" cy="15337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7851B2A-3EAA-EAEF-3CF4-08F42AD94A0A}"/>
              </a:ext>
            </a:extLst>
          </p:cNvPr>
          <p:cNvSpPr/>
          <p:nvPr/>
        </p:nvSpPr>
        <p:spPr>
          <a:xfrm>
            <a:off x="3450277" y="1642809"/>
            <a:ext cx="1584354" cy="69745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2C17DA9-1B9A-63ED-1023-DE8F21C5EA0F}"/>
              </a:ext>
            </a:extLst>
          </p:cNvPr>
          <p:cNvSpPr txBox="1"/>
          <p:nvPr/>
        </p:nvSpPr>
        <p:spPr>
          <a:xfrm>
            <a:off x="3617758" y="2271311"/>
            <a:ext cx="23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58910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663473"/>
          </a:xfrm>
        </p:spPr>
        <p:txBody>
          <a:bodyPr/>
          <a:lstStyle/>
          <a:p>
            <a:r>
              <a:rPr lang="en-US" dirty="0"/>
              <a:t>Quality control &amp; filtering</a:t>
            </a:r>
          </a:p>
          <a:p>
            <a:endParaRPr lang="en-US" dirty="0"/>
          </a:p>
          <a:p>
            <a:r>
              <a:rPr lang="en-US" sz="1800" dirty="0"/>
              <a:t>Sars </a:t>
            </a:r>
            <a:r>
              <a:rPr lang="en-US" sz="1800" dirty="0" err="1"/>
              <a:t>fastq</a:t>
            </a:r>
            <a:r>
              <a:rPr lang="en-US" sz="1800" dirty="0"/>
              <a:t> data is single end, using phred33 coding. </a:t>
            </a:r>
          </a:p>
          <a:p>
            <a:r>
              <a:rPr lang="en-US" sz="1800" dirty="0"/>
              <a:t>Removed low-quality bases from the beginning (5' end) and end (3' end) of each read until a base with a quality score of at least 3 is encountered. </a:t>
            </a:r>
          </a:p>
          <a:p>
            <a:r>
              <a:rPr lang="en-US" sz="1800" dirty="0"/>
              <a:t>Performed sliding window trimming. It scanned the read with a 4-base-wide window, and trimmed when the average quality within the window drops below 15.</a:t>
            </a:r>
          </a:p>
          <a:p>
            <a:r>
              <a:rPr lang="en-US" sz="1800" dirty="0"/>
              <a:t>Discarded reads that were shorter than 36 bases after trimming.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0AEDC-12FF-46B0-73B1-5578C7D2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2147954"/>
            <a:ext cx="11601921" cy="2556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E8C50-2FB1-A040-F455-E24E0BD2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086" y="4454376"/>
            <a:ext cx="2754086" cy="11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0515600" cy="4663473"/>
          </a:xfrm>
        </p:spPr>
        <p:txBody>
          <a:bodyPr/>
          <a:lstStyle/>
          <a:p>
            <a:r>
              <a:rPr lang="en-US" dirty="0"/>
              <a:t>Create the De Bruijn graph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kmer</a:t>
            </a:r>
            <a:r>
              <a:rPr lang="en-US" dirty="0"/>
              <a:t> length=20, visualize using </a:t>
            </a:r>
            <a:r>
              <a:rPr lang="en-US" dirty="0" err="1"/>
              <a:t>Cytoscape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D0BED-01ED-89B5-E9A5-F563A381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39053"/>
            <a:ext cx="6106886" cy="3152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3E469-6416-44F2-1D43-395255DBB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71" y="2653419"/>
            <a:ext cx="5531629" cy="277948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517E61-AE01-99AE-6981-C156AF2DB823}"/>
              </a:ext>
            </a:extLst>
          </p:cNvPr>
          <p:cNvSpPr/>
          <p:nvPr/>
        </p:nvSpPr>
        <p:spPr>
          <a:xfrm>
            <a:off x="2612571" y="3603172"/>
            <a:ext cx="468086" cy="250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293311-C6A0-BEAA-ACBB-8F96144EA20A}"/>
              </a:ext>
            </a:extLst>
          </p:cNvPr>
          <p:cNvCxnSpPr/>
          <p:nvPr/>
        </p:nvCxnSpPr>
        <p:spPr>
          <a:xfrm>
            <a:off x="3080657" y="3853544"/>
            <a:ext cx="3427314" cy="15793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693203-1B46-7EC7-E062-14A39674590C}"/>
              </a:ext>
            </a:extLst>
          </p:cNvPr>
          <p:cNvCxnSpPr>
            <a:cxnSpLocks/>
          </p:cNvCxnSpPr>
          <p:nvPr/>
        </p:nvCxnSpPr>
        <p:spPr>
          <a:xfrm flipV="1">
            <a:off x="3080657" y="2653419"/>
            <a:ext cx="3427314" cy="9497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0515600" cy="4663473"/>
          </a:xfrm>
        </p:spPr>
        <p:txBody>
          <a:bodyPr/>
          <a:lstStyle/>
          <a:p>
            <a:r>
              <a:rPr lang="en-US" dirty="0"/>
              <a:t>Store the duplication times of each edge</a:t>
            </a:r>
          </a:p>
          <a:p>
            <a:pPr lvl="1"/>
            <a:r>
              <a:rPr lang="en-US" sz="2000" dirty="0"/>
              <a:t>Though looks like hair balls, this graph is a sparse graph with 41922 nodes and 43218 edges.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D0BED-01ED-89B5-E9A5-F563A381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3223385"/>
            <a:ext cx="5366657" cy="2770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7891C-D831-815C-0797-345B9B6B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5" y="3286006"/>
            <a:ext cx="6434575" cy="2644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A78B2-BACF-DC32-62D8-A980FB69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7220"/>
            <a:ext cx="588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9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1353800" cy="4663473"/>
          </a:xfrm>
        </p:spPr>
        <p:txBody>
          <a:bodyPr/>
          <a:lstStyle/>
          <a:p>
            <a:r>
              <a:rPr lang="en-US" dirty="0"/>
              <a:t>Genome assembly (</a:t>
            </a:r>
            <a:r>
              <a:rPr lang="en-US" dirty="0" err="1"/>
              <a:t>kmer</a:t>
            </a:r>
            <a:r>
              <a:rPr lang="en-US" dirty="0"/>
              <a:t> = 20)</a:t>
            </a:r>
          </a:p>
          <a:p>
            <a:pPr lvl="1"/>
            <a:r>
              <a:rPr lang="en-US" sz="2000" dirty="0"/>
              <a:t>Applied two algorithm: DFS and greedy(for every successor, choose the edge with max duplications)</a:t>
            </a:r>
          </a:p>
          <a:p>
            <a:pPr lvl="1"/>
            <a:r>
              <a:rPr lang="en-US" sz="2000" dirty="0"/>
              <a:t>DFS used 5.92s to build the graph, and 12.93s to assemble genome (contigs) </a:t>
            </a:r>
          </a:p>
          <a:p>
            <a:pPr lvl="1"/>
            <a:r>
              <a:rPr lang="en-US" sz="2000" dirty="0"/>
              <a:t>Greedy used                                            to assemble genome, with the same outcome.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9C66B-5BA4-6376-DFFA-F18CD393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5344"/>
            <a:ext cx="11100821" cy="3295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0A654-80FD-E139-33B2-1928353D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89" y="2541966"/>
            <a:ext cx="2438275" cy="1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2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4376057" cy="4663473"/>
          </a:xfrm>
        </p:spPr>
        <p:txBody>
          <a:bodyPr/>
          <a:lstStyle/>
          <a:p>
            <a:r>
              <a:rPr lang="en-US" dirty="0"/>
              <a:t>Alignments of the contigs</a:t>
            </a:r>
          </a:p>
          <a:p>
            <a:pPr lvl="1"/>
            <a:r>
              <a:rPr lang="en-US" dirty="0"/>
              <a:t>Contig1: The first 3500+ bps are aligned very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B99DA-A042-4D26-1C72-CD6897E8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28" y="152500"/>
            <a:ext cx="6248400" cy="3838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881A7-2C16-BFE9-A6F7-0E1EB312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90803"/>
            <a:ext cx="10700657" cy="27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9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525</Words>
  <Application>Microsoft Macintosh PowerPoint</Application>
  <PresentationFormat>Widescreen</PresentationFormat>
  <Paragraphs>71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Computational Techniques for Genomics Project option 2</vt:lpstr>
      <vt:lpstr>Basic knowledge</vt:lpstr>
      <vt:lpstr>Basic knowledge</vt:lpstr>
      <vt:lpstr>What happens in real situation?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Conclusion</vt:lpstr>
      <vt:lpstr>Code availability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Techniques for Genomics Project option 2</dc:title>
  <dc:creator>Chuwei Xia</dc:creator>
  <cp:lastModifiedBy>Chuwei Xia</cp:lastModifiedBy>
  <cp:revision>5</cp:revision>
  <dcterms:created xsi:type="dcterms:W3CDTF">2023-12-08T18:36:19Z</dcterms:created>
  <dcterms:modified xsi:type="dcterms:W3CDTF">2023-12-11T18:32:49Z</dcterms:modified>
</cp:coreProperties>
</file>